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Montserrat Bold" charset="1" panose="00000800000000000000"/>
      <p:regular r:id="rId22"/>
    </p:embeddedFont>
    <p:embeddedFont>
      <p:font typeface="Open Sans Italics" charset="1" panose="020B0606030504020204"/>
      <p:regular r:id="rId23"/>
    </p:embeddedFont>
    <p:embeddedFont>
      <p:font typeface="Open Sans" charset="1" panose="020B0606030504020204"/>
      <p:regular r:id="rId24"/>
    </p:embeddedFont>
    <p:embeddedFont>
      <p:font typeface="Montserrat" charset="1" panose="00000500000000000000"/>
      <p:regular r:id="rId25"/>
    </p:embeddedFont>
    <p:embeddedFont>
      <p:font typeface="HK Grotesk Bold" charset="1" panose="00000800000000000000"/>
      <p:regular r:id="rId26"/>
    </p:embeddedFont>
    <p:embeddedFont>
      <p:font typeface="HK Grotesk Medium" charset="1" panose="00000600000000000000"/>
      <p:regular r:id="rId27"/>
    </p:embeddedFont>
    <p:embeddedFont>
      <p:font typeface="Open Sans Bold" charset="1" panose="020B0806030504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gif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25" y="0"/>
            <a:ext cx="18240375" cy="10287000"/>
          </a:xfrm>
          <a:custGeom>
            <a:avLst/>
            <a:gdLst/>
            <a:ahLst/>
            <a:cxnLst/>
            <a:rect r="r" b="b" t="t" l="l"/>
            <a:pathLst>
              <a:path h="10287000" w="18240375">
                <a:moveTo>
                  <a:pt x="0" y="0"/>
                </a:moveTo>
                <a:lnTo>
                  <a:pt x="18240375" y="0"/>
                </a:lnTo>
                <a:lnTo>
                  <a:pt x="182403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63" t="0" r="-423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16325" y="2485104"/>
            <a:ext cx="15269222" cy="4259394"/>
            <a:chOff x="0" y="0"/>
            <a:chExt cx="887803" cy="2476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7803" cy="247655"/>
            </a:xfrm>
            <a:custGeom>
              <a:avLst/>
              <a:gdLst/>
              <a:ahLst/>
              <a:cxnLst/>
              <a:rect r="r" b="b" t="t" l="l"/>
              <a:pathLst>
                <a:path h="247655" w="887803">
                  <a:moveTo>
                    <a:pt x="684603" y="0"/>
                  </a:moveTo>
                  <a:lnTo>
                    <a:pt x="0" y="0"/>
                  </a:lnTo>
                  <a:lnTo>
                    <a:pt x="0" y="247655"/>
                  </a:lnTo>
                  <a:lnTo>
                    <a:pt x="684603" y="247655"/>
                  </a:lnTo>
                  <a:lnTo>
                    <a:pt x="887803" y="123828"/>
                  </a:lnTo>
                  <a:lnTo>
                    <a:pt x="684603" y="0"/>
                  </a:lnTo>
                  <a:close/>
                </a:path>
              </a:pathLst>
            </a:custGeom>
            <a:solidFill>
              <a:srgbClr val="F7F7F7">
                <a:alpha val="9764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73503" cy="285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39160" y="3386819"/>
            <a:ext cx="13009680" cy="1227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15"/>
              </a:lnSpc>
            </a:pPr>
            <a:r>
              <a:rPr lang="en-US" sz="7154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Acessibilidade para idosos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09800" y="4803464"/>
            <a:ext cx="9780270" cy="61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i="true">
                <a:solidFill>
                  <a:srgbClr val="2767AA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Promovendo a inclusão digital na terceira idade</a:t>
            </a:r>
            <a:r>
              <a:rPr lang="en-US" sz="3600">
                <a:solidFill>
                  <a:srgbClr val="2767AA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09800" y="5635936"/>
            <a:ext cx="9208532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Disciplina: Gerenciamento de projetos / Professor: Rafael Monteiro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899758" y="7898758"/>
            <a:ext cx="2388242" cy="2388242"/>
          </a:xfrm>
          <a:custGeom>
            <a:avLst/>
            <a:gdLst/>
            <a:ahLst/>
            <a:cxnLst/>
            <a:rect r="r" b="b" t="t" l="l"/>
            <a:pathLst>
              <a:path h="2388242" w="2388242">
                <a:moveTo>
                  <a:pt x="0" y="0"/>
                </a:moveTo>
                <a:lnTo>
                  <a:pt x="2388242" y="0"/>
                </a:lnTo>
                <a:lnTo>
                  <a:pt x="2388242" y="2388242"/>
                </a:lnTo>
                <a:lnTo>
                  <a:pt x="0" y="2388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17106" y="471487"/>
            <a:ext cx="11253788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b="true">
                <a:solidFill>
                  <a:srgbClr val="12229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 &amp; Esforço do Projeto  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2817131"/>
            <a:ext cx="7848981" cy="3086100"/>
            <a:chOff x="0" y="0"/>
            <a:chExt cx="2067221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67221" cy="812800"/>
            </a:xfrm>
            <a:custGeom>
              <a:avLst/>
              <a:gdLst/>
              <a:ahLst/>
              <a:cxnLst/>
              <a:rect r="r" b="b" t="t" l="l"/>
              <a:pathLst>
                <a:path h="812800" w="2067221">
                  <a:moveTo>
                    <a:pt x="0" y="0"/>
                  </a:moveTo>
                  <a:lnTo>
                    <a:pt x="2067221" y="0"/>
                  </a:lnTo>
                  <a:lnTo>
                    <a:pt x="206722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767AA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6722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967308"/>
            <a:ext cx="7848981" cy="3296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📅 </a:t>
            </a:r>
            <a:r>
              <a:rPr lang="en-US" sz="33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Período do Projeto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Início: 08/04/2025 às 08:00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Término: 21/05/2025 às 17:00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Duração Total: 32 dias úteis</a:t>
            </a:r>
          </a:p>
          <a:p>
            <a:pPr algn="l" marL="647702" indent="-323851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% </a:t>
            </a:r>
            <a:r>
              <a:rPr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Concluído: 90% (Falta o lançamento)</a:t>
            </a:r>
          </a:p>
          <a:p>
            <a:pPr algn="ctr">
              <a:lnSpc>
                <a:spcPts val="462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6263593"/>
            <a:ext cx="7848981" cy="3086100"/>
            <a:chOff x="0" y="0"/>
            <a:chExt cx="2067221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67221" cy="812800"/>
            </a:xfrm>
            <a:custGeom>
              <a:avLst/>
              <a:gdLst/>
              <a:ahLst/>
              <a:cxnLst/>
              <a:rect r="r" b="b" t="t" l="l"/>
              <a:pathLst>
                <a:path h="812800" w="2067221">
                  <a:moveTo>
                    <a:pt x="0" y="0"/>
                  </a:moveTo>
                  <a:lnTo>
                    <a:pt x="2067221" y="0"/>
                  </a:lnTo>
                  <a:lnTo>
                    <a:pt x="206722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767AA">
                <a:alpha val="7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06722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04093" y="6445794"/>
            <a:ext cx="8385277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🕒 </a:t>
            </a:r>
            <a:r>
              <a:rPr lang="en-US" b="true" sz="29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Esforço Total (Horas Trabalhadas)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Horas Realizadas: 552 horas (100% concluído)</a:t>
            </a:r>
          </a:p>
          <a:p>
            <a:pPr algn="l" marL="647698" indent="-323849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Horas Restantes: 0 horas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312811" y="2780566"/>
            <a:ext cx="7897735" cy="3159231"/>
            <a:chOff x="0" y="0"/>
            <a:chExt cx="2080062" cy="8320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80062" cy="832061"/>
            </a:xfrm>
            <a:custGeom>
              <a:avLst/>
              <a:gdLst/>
              <a:ahLst/>
              <a:cxnLst/>
              <a:rect r="r" b="b" t="t" l="l"/>
              <a:pathLst>
                <a:path h="832061" w="2080062">
                  <a:moveTo>
                    <a:pt x="0" y="0"/>
                  </a:moveTo>
                  <a:lnTo>
                    <a:pt x="2080062" y="0"/>
                  </a:lnTo>
                  <a:lnTo>
                    <a:pt x="2080062" y="832061"/>
                  </a:lnTo>
                  <a:lnTo>
                    <a:pt x="0" y="832061"/>
                  </a:lnTo>
                  <a:close/>
                </a:path>
              </a:pathLst>
            </a:custGeom>
            <a:solidFill>
              <a:srgbClr val="2767AA">
                <a:alpha val="74902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80062" cy="8701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9444092" y="2967308"/>
            <a:ext cx="6459498" cy="268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💸</a:t>
            </a:r>
            <a:r>
              <a:rPr lang="en-US" b="true" sz="33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Custo Total Estimado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 Programado: R$ 30.000,00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 Atual: R$ 29.472,00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 Restante: R$ 528,00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Variação: R$ 0,00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9312811" y="6263593"/>
            <a:ext cx="7848981" cy="3086100"/>
            <a:chOff x="0" y="0"/>
            <a:chExt cx="2067221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67221" cy="812800"/>
            </a:xfrm>
            <a:custGeom>
              <a:avLst/>
              <a:gdLst/>
              <a:ahLst/>
              <a:cxnLst/>
              <a:rect r="r" b="b" t="t" l="l"/>
              <a:pathLst>
                <a:path h="812800" w="2067221">
                  <a:moveTo>
                    <a:pt x="0" y="0"/>
                  </a:moveTo>
                  <a:lnTo>
                    <a:pt x="2067221" y="0"/>
                  </a:lnTo>
                  <a:lnTo>
                    <a:pt x="206722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767AA">
                <a:alpha val="74902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67221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444092" y="6438381"/>
            <a:ext cx="7769931" cy="2074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86"/>
              </a:lnSpc>
            </a:pPr>
            <a:r>
              <a:rPr lang="en-US" b="true" sz="3275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📌 Observações</a:t>
            </a:r>
          </a:p>
          <a:p>
            <a:pPr algn="just" marL="624046" indent="-312023" lvl="1">
              <a:lnSpc>
                <a:spcPts val="4046"/>
              </a:lnSpc>
              <a:buFont typeface="Arial"/>
              <a:buChar char="•"/>
            </a:pPr>
            <a:r>
              <a:rPr lang="en-US" sz="28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Custos estimados com base nas taxas</a:t>
            </a:r>
          </a:p>
          <a:p>
            <a:pPr algn="just">
              <a:lnSpc>
                <a:spcPts val="4046"/>
              </a:lnSpc>
            </a:pPr>
            <a:r>
              <a:rPr lang="en-US" sz="28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por hora dos recursos alocados.</a:t>
            </a:r>
          </a:p>
          <a:p>
            <a:pPr algn="just" marL="624046" indent="-312023" lvl="1">
              <a:lnSpc>
                <a:spcPts val="4046"/>
              </a:lnSpc>
              <a:buFont typeface="Arial"/>
              <a:buChar char="•"/>
            </a:pPr>
            <a:r>
              <a:rPr lang="en-US" sz="28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Relatório gerado via ProjectLibre.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781874" y="1468021"/>
            <a:ext cx="10191613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Acessibilidade para Idosos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5458" y="2611993"/>
            <a:ext cx="17517083" cy="6291654"/>
            <a:chOff x="0" y="0"/>
            <a:chExt cx="4613553" cy="16570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13553" cy="1657061"/>
            </a:xfrm>
            <a:custGeom>
              <a:avLst/>
              <a:gdLst/>
              <a:ahLst/>
              <a:cxnLst/>
              <a:rect r="r" b="b" t="t" l="l"/>
              <a:pathLst>
                <a:path h="1657061" w="4613553">
                  <a:moveTo>
                    <a:pt x="0" y="0"/>
                  </a:moveTo>
                  <a:lnTo>
                    <a:pt x="4613553" y="0"/>
                  </a:lnTo>
                  <a:lnTo>
                    <a:pt x="4613553" y="1657061"/>
                  </a:lnTo>
                  <a:lnTo>
                    <a:pt x="0" y="1657061"/>
                  </a:lnTo>
                  <a:close/>
                </a:path>
              </a:pathLst>
            </a:custGeom>
            <a:solidFill>
              <a:srgbClr val="2767AA">
                <a:alpha val="7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13553" cy="16951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045240"/>
            <a:ext cx="5998329" cy="5532663"/>
          </a:xfrm>
          <a:custGeom>
            <a:avLst/>
            <a:gdLst/>
            <a:ahLst/>
            <a:cxnLst/>
            <a:rect r="r" b="b" t="t" l="l"/>
            <a:pathLst>
              <a:path h="5532663" w="5998329">
                <a:moveTo>
                  <a:pt x="0" y="0"/>
                </a:moveTo>
                <a:lnTo>
                  <a:pt x="5998329" y="0"/>
                </a:lnTo>
                <a:lnTo>
                  <a:pt x="5998329" y="5532663"/>
                </a:lnTo>
                <a:lnTo>
                  <a:pt x="0" y="55326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8" t="0" r="-2128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88593" y="3045240"/>
            <a:ext cx="9770707" cy="5532663"/>
          </a:xfrm>
          <a:custGeom>
            <a:avLst/>
            <a:gdLst/>
            <a:ahLst/>
            <a:cxnLst/>
            <a:rect r="r" b="b" t="t" l="l"/>
            <a:pathLst>
              <a:path h="5532663" w="9770707">
                <a:moveTo>
                  <a:pt x="0" y="0"/>
                </a:moveTo>
                <a:lnTo>
                  <a:pt x="9770707" y="0"/>
                </a:lnTo>
                <a:lnTo>
                  <a:pt x="9770707" y="5532663"/>
                </a:lnTo>
                <a:lnTo>
                  <a:pt x="0" y="5532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86908" y="257492"/>
            <a:ext cx="12714184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Relatório e Tabela de Recursos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48194" y="1266508"/>
            <a:ext cx="10191613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Informações retiradas do</a:t>
            </a:r>
            <a:r>
              <a:rPr lang="en-US" b="true" sz="4200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ProjectLibre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4542" y="2251515"/>
            <a:ext cx="13498916" cy="7667687"/>
          </a:xfrm>
          <a:custGeom>
            <a:avLst/>
            <a:gdLst/>
            <a:ahLst/>
            <a:cxnLst/>
            <a:rect r="r" b="b" t="t" l="l"/>
            <a:pathLst>
              <a:path h="7667687" w="13498916">
                <a:moveTo>
                  <a:pt x="0" y="0"/>
                </a:moveTo>
                <a:lnTo>
                  <a:pt x="13498916" y="0"/>
                </a:lnTo>
                <a:lnTo>
                  <a:pt x="13498916" y="7667687"/>
                </a:lnTo>
                <a:lnTo>
                  <a:pt x="0" y="7667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99063" y="257492"/>
            <a:ext cx="15489874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Gerenciamento de Riscos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47126" y="1266508"/>
            <a:ext cx="13793748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Tabela de Monitoramento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039337" cy="10287000"/>
            <a:chOff x="0" y="0"/>
            <a:chExt cx="132723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723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7233">
                  <a:moveTo>
                    <a:pt x="0" y="0"/>
                  </a:moveTo>
                  <a:lnTo>
                    <a:pt x="1327233" y="0"/>
                  </a:lnTo>
                  <a:lnTo>
                    <a:pt x="13272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2229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2723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2978" y="2811565"/>
            <a:ext cx="4853381" cy="4853381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259729" y="347865"/>
            <a:ext cx="13028271" cy="574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9"/>
              </a:lnSpc>
            </a:pPr>
            <a:r>
              <a:rPr lang="en-US" b="true" sz="2999" spc="-32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2999" spc="-32">
                <a:solidFill>
                  <a:srgbClr val="12229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Requisitos Funcionais</a:t>
            </a:r>
          </a:p>
          <a:p>
            <a:pPr algn="l">
              <a:lnSpc>
                <a:spcPts val="2937"/>
              </a:lnSpc>
            </a:pPr>
            <a:r>
              <a:rPr lang="en-US" b="true" sz="2599" spc="-2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b="true" sz="2599" spc="-28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São as funções que o sistema precisa executar:</a:t>
            </a:r>
          </a:p>
          <a:p>
            <a:pPr algn="l">
              <a:lnSpc>
                <a:spcPts val="2366"/>
              </a:lnSpc>
            </a:pPr>
          </a:p>
          <a:p>
            <a:pPr algn="l" marL="561341" indent="-280670" lvl="1">
              <a:lnSpc>
                <a:spcPts val="2366"/>
              </a:lnSpc>
              <a:buFont typeface="Arial"/>
              <a:buChar char="•"/>
            </a:pPr>
            <a:r>
              <a:rPr lang="en-US" sz="2600" spc="-2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plataforma deve ser acessível (compatível com leitores de tela, letras legíveis etc).</a:t>
            </a:r>
          </a:p>
          <a:p>
            <a:pPr algn="l">
              <a:lnSpc>
                <a:spcPts val="2366"/>
              </a:lnSpc>
            </a:pPr>
            <a:r>
              <a:rPr lang="en-US" sz="2600" spc="-2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 marL="561341" indent="-280670" lvl="1">
              <a:lnSpc>
                <a:spcPts val="2366"/>
              </a:lnSpc>
              <a:buFont typeface="Arial"/>
              <a:buChar char="•"/>
            </a:pPr>
            <a:r>
              <a:rPr lang="en-US" sz="2600" spc="-2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 ser intuitiva, com foco na experiência do usuário (UX).</a:t>
            </a:r>
          </a:p>
          <a:p>
            <a:pPr algn="l">
              <a:lnSpc>
                <a:spcPts val="2366"/>
              </a:lnSpc>
            </a:pPr>
          </a:p>
          <a:p>
            <a:pPr algn="l" marL="561341" indent="-280670" lvl="1">
              <a:lnSpc>
                <a:spcPts val="2366"/>
              </a:lnSpc>
              <a:buFont typeface="Arial"/>
              <a:buChar char="•"/>
            </a:pPr>
            <a:r>
              <a:rPr lang="en-US" sz="2600" spc="-2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 fornecer suporte ao usuário com linguagem simples e acessível.</a:t>
            </a:r>
          </a:p>
          <a:p>
            <a:pPr algn="l">
              <a:lnSpc>
                <a:spcPts val="2366"/>
              </a:lnSpc>
            </a:pPr>
          </a:p>
          <a:p>
            <a:pPr algn="l" marL="561341" indent="-280670" lvl="1">
              <a:lnSpc>
                <a:spcPts val="2366"/>
              </a:lnSpc>
              <a:buFont typeface="Arial"/>
              <a:buChar char="•"/>
            </a:pPr>
            <a:r>
              <a:rPr lang="en-US" sz="2600" spc="-2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 contar com conteúdos voltados a iniciantes e idosos.</a:t>
            </a:r>
          </a:p>
          <a:p>
            <a:pPr algn="l">
              <a:lnSpc>
                <a:spcPts val="2366"/>
              </a:lnSpc>
            </a:pPr>
          </a:p>
          <a:p>
            <a:pPr algn="l" marL="561341" indent="-280670" lvl="1">
              <a:lnSpc>
                <a:spcPts val="2366"/>
              </a:lnSpc>
              <a:buFont typeface="Arial"/>
              <a:buChar char="•"/>
            </a:pPr>
            <a:r>
              <a:rPr lang="en-US" sz="2600" spc="-2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 permitir interação com feedback dos usuários-teste.</a:t>
            </a:r>
          </a:p>
          <a:p>
            <a:pPr algn="l">
              <a:lnSpc>
                <a:spcPts val="2366"/>
              </a:lnSpc>
            </a:pPr>
          </a:p>
          <a:p>
            <a:pPr algn="l" marL="561341" indent="-280670" lvl="1">
              <a:lnSpc>
                <a:spcPts val="2366"/>
              </a:lnSpc>
              <a:buFont typeface="Arial"/>
              <a:buChar char="•"/>
            </a:pPr>
            <a:r>
              <a:rPr lang="en-US" sz="2600" spc="-2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 garantir navegação intuitiva, com menus e instruções claras.</a:t>
            </a:r>
          </a:p>
          <a:p>
            <a:pPr algn="ctr">
              <a:lnSpc>
                <a:spcPts val="1382"/>
              </a:lnSpc>
            </a:pPr>
          </a:p>
          <a:p>
            <a:pPr algn="ctr">
              <a:lnSpc>
                <a:spcPts val="1382"/>
              </a:lnSpc>
            </a:pPr>
          </a:p>
          <a:p>
            <a:pPr algn="ctr">
              <a:lnSpc>
                <a:spcPts val="2126"/>
              </a:lnSpc>
              <a:spcBef>
                <a:spcPct val="0"/>
              </a:spcBef>
            </a:pPr>
          </a:p>
          <a:p>
            <a:pPr algn="ctr">
              <a:lnSpc>
                <a:spcPts val="2126"/>
              </a:lnSpc>
              <a:spcBef>
                <a:spcPct val="0"/>
              </a:spcBef>
            </a:pPr>
          </a:p>
          <a:p>
            <a:pPr algn="ctr">
              <a:lnSpc>
                <a:spcPts val="2126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259729" y="5357901"/>
            <a:ext cx="13028271" cy="4373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999" b="true">
                <a:solidFill>
                  <a:srgbClr val="12229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Requisitos Não Funcionais </a:t>
            </a:r>
          </a:p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599" b="true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São os critérios de qualidade, desempenho ou restrições: </a:t>
            </a:r>
          </a:p>
          <a:p>
            <a:pPr algn="l" marL="561334" indent="-280667" lvl="1">
              <a:lnSpc>
                <a:spcPts val="4627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plataforma deve oferecer dicas e tutoriais voltados à inclusão digital.</a:t>
            </a:r>
          </a:p>
          <a:p>
            <a:pPr algn="l" marL="561334" indent="-280667" lvl="1">
              <a:lnSpc>
                <a:spcPts val="4627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aplicação exigirá hospedagem em servidor web para funcionamento.</a:t>
            </a:r>
          </a:p>
          <a:p>
            <a:pPr algn="l" marL="561334" indent="-280667" lvl="1">
              <a:lnSpc>
                <a:spcPts val="4627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 permitir acesso online via navegador (web).</a:t>
            </a: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 marL="561334" indent="-280667" lvl="1">
              <a:lnSpc>
                <a:spcPts val="4627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 ser um sistema web, sem instalação (exclusão de app nativo). </a:t>
            </a:r>
          </a:p>
          <a:p>
            <a:pPr algn="l" marL="561334" indent="-280667" lvl="1">
              <a:lnSpc>
                <a:spcPts val="4627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 funcionar em diferentes dispositivos (celulares e computadores).</a:t>
            </a:r>
          </a:p>
          <a:p>
            <a:pPr algn="l">
              <a:lnSpc>
                <a:spcPts val="40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07809" y="3696220"/>
            <a:ext cx="16351491" cy="609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4"/>
              </a:lnSpc>
              <a:spcBef>
                <a:spcPct val="0"/>
              </a:spcBef>
            </a:pPr>
            <a:r>
              <a:rPr lang="en-US" b="true" sz="3496">
                <a:solidFill>
                  <a:srgbClr val="12229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Projetando para o Nosso Público: Usabilidade e Acessibilidade</a:t>
            </a:r>
          </a:p>
          <a:p>
            <a:pPr algn="l">
              <a:lnSpc>
                <a:spcPts val="4054"/>
              </a:lnSpc>
              <a:spcBef>
                <a:spcPct val="0"/>
              </a:spcBef>
            </a:pPr>
            <a:r>
              <a:rPr lang="en-US" b="true" sz="2896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Nosso Foco:</a:t>
            </a:r>
            <a:r>
              <a:rPr lang="en-US" b="true" sz="289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8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Desenvolver uma interface intuitiva e adaptada para a 3ª idade. </a:t>
            </a:r>
          </a:p>
          <a:p>
            <a:pPr algn="just">
              <a:lnSpc>
                <a:spcPts val="4054"/>
              </a:lnSpc>
              <a:spcBef>
                <a:spcPct val="0"/>
              </a:spcBef>
            </a:pPr>
            <a:r>
              <a:rPr lang="en-US" b="true" sz="2896">
                <a:solidFill>
                  <a:srgbClr val="12229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Boas Práticas Implementadas: </a:t>
            </a:r>
          </a:p>
          <a:p>
            <a:pPr algn="just">
              <a:lnSpc>
                <a:spcPts val="3914"/>
              </a:lnSpc>
              <a:spcBef>
                <a:spcPct val="0"/>
              </a:spcBef>
            </a:pPr>
            <a:r>
              <a:rPr lang="en-US" b="true" sz="2796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Simplicidade:</a:t>
            </a:r>
            <a:r>
              <a:rPr lang="en-US" b="true" sz="279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7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Layout limpo e direto.</a:t>
            </a:r>
          </a:p>
          <a:p>
            <a:pPr algn="just">
              <a:lnSpc>
                <a:spcPts val="3914"/>
              </a:lnSpc>
              <a:spcBef>
                <a:spcPct val="0"/>
              </a:spcBef>
            </a:pPr>
            <a:r>
              <a:rPr lang="en-US" b="true" sz="2796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Acessibilidade: </a:t>
            </a:r>
            <a:r>
              <a:rPr lang="en-US" sz="27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Botões grandes, opções de contraste, ajuste de fonte.</a:t>
            </a:r>
          </a:p>
          <a:p>
            <a:pPr algn="just">
              <a:lnSpc>
                <a:spcPts val="3914"/>
              </a:lnSpc>
              <a:spcBef>
                <a:spcPct val="0"/>
              </a:spcBef>
            </a:pPr>
            <a:r>
              <a:rPr lang="en-US" b="true" sz="2796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Navegação: </a:t>
            </a:r>
            <a:r>
              <a:rPr lang="en-US" sz="27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Menus claros e lógica simples.</a:t>
            </a:r>
          </a:p>
          <a:p>
            <a:pPr algn="just">
              <a:lnSpc>
                <a:spcPts val="3914"/>
              </a:lnSpc>
              <a:spcBef>
                <a:spcPct val="0"/>
              </a:spcBef>
            </a:pPr>
            <a:r>
              <a:rPr lang="en-US" b="true" sz="2796">
                <a:solidFill>
                  <a:srgbClr val="12229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Demonstração Visual (Screenshots):</a:t>
            </a:r>
          </a:p>
          <a:p>
            <a:pPr algn="just">
              <a:lnSpc>
                <a:spcPts val="3914"/>
              </a:lnSpc>
              <a:spcBef>
                <a:spcPct val="0"/>
              </a:spcBef>
            </a:pPr>
            <a:r>
              <a:rPr lang="en-US" b="true" sz="2796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Tela de Login:</a:t>
            </a:r>
            <a:r>
              <a:rPr lang="en-US" sz="27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Mostrar a simplicidade.</a:t>
            </a:r>
          </a:p>
          <a:p>
            <a:pPr algn="just">
              <a:lnSpc>
                <a:spcPts val="3914"/>
              </a:lnSpc>
              <a:spcBef>
                <a:spcPct val="0"/>
              </a:spcBef>
            </a:pPr>
            <a:r>
              <a:rPr lang="en-US" b="true" sz="2796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Homepage:</a:t>
            </a:r>
            <a:r>
              <a:rPr lang="en-US" b="true" sz="279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7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Destacar os botões de acessibilidade (A+, A-, Contraste).</a:t>
            </a:r>
          </a:p>
          <a:p>
            <a:pPr algn="just">
              <a:lnSpc>
                <a:spcPts val="3914"/>
              </a:lnSpc>
              <a:spcBef>
                <a:spcPct val="0"/>
              </a:spcBef>
            </a:pPr>
            <a:r>
              <a:rPr lang="en-US" b="true" sz="2796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Nossos Cursos:</a:t>
            </a:r>
            <a:r>
              <a:rPr lang="en-US" b="true" sz="279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7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Mostrar a organização clara dos conteúdos.</a:t>
            </a:r>
          </a:p>
          <a:p>
            <a:pPr algn="just">
              <a:lnSpc>
                <a:spcPts val="3914"/>
              </a:lnSpc>
              <a:spcBef>
                <a:spcPct val="0"/>
              </a:spcBef>
            </a:pPr>
            <a:r>
              <a:rPr lang="en-US" b="true" sz="2796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Recursos Úteis:</a:t>
            </a:r>
            <a:r>
              <a:rPr lang="en-US" b="true" sz="279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7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Exemplificar a variedade de suporte.</a:t>
            </a:r>
          </a:p>
          <a:p>
            <a:pPr algn="just">
              <a:lnSpc>
                <a:spcPts val="3914"/>
              </a:lnSpc>
              <a:spcBef>
                <a:spcPct val="0"/>
              </a:spcBef>
            </a:pPr>
            <a:r>
              <a:rPr lang="en-US" b="true" sz="2796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Fale Conosco:</a:t>
            </a:r>
            <a:r>
              <a:rPr lang="en-US" sz="2796">
                <a:solidFill>
                  <a:srgbClr val="050A3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9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Demonstrar a facilidade de contato.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9525" y="38100"/>
            <a:ext cx="18288000" cy="3302058"/>
          </a:xfrm>
          <a:custGeom>
            <a:avLst/>
            <a:gdLst/>
            <a:ahLst/>
            <a:cxnLst/>
            <a:rect r="r" b="b" t="t" l="l"/>
            <a:pathLst>
              <a:path h="3302058" w="18288000">
                <a:moveTo>
                  <a:pt x="0" y="0"/>
                </a:moveTo>
                <a:lnTo>
                  <a:pt x="18288000" y="0"/>
                </a:lnTo>
                <a:lnTo>
                  <a:pt x="18288000" y="3302058"/>
                </a:lnTo>
                <a:lnTo>
                  <a:pt x="0" y="3302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90" r="0" b="-5542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-47625"/>
            <a:ext cx="7463283" cy="10675955"/>
          </a:xfrm>
          <a:custGeom>
            <a:avLst/>
            <a:gdLst/>
            <a:ahLst/>
            <a:cxnLst/>
            <a:rect r="r" b="b" t="t" l="l"/>
            <a:pathLst>
              <a:path h="10675955" w="7463283">
                <a:moveTo>
                  <a:pt x="0" y="0"/>
                </a:moveTo>
                <a:lnTo>
                  <a:pt x="7463283" y="0"/>
                </a:lnTo>
                <a:lnTo>
                  <a:pt x="7463283" y="10675955"/>
                </a:lnTo>
                <a:lnTo>
                  <a:pt x="0" y="10675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837207" y="1428045"/>
            <a:ext cx="9513935" cy="6910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Principais Aprendizados:</a:t>
            </a:r>
            <a:r>
              <a:rPr lang="en-US" b="true" sz="27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Gerenciamento de projetos (Scrum, ProjectLibre), desenvolvimento focado no usuário, importância da comunicação em equipe.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Desafios Superados:</a:t>
            </a:r>
            <a:r>
              <a:rPr lang="en-US" b="true" sz="27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Mencionar brevemente uma ou duas dificuldades enfrentadas e como foram superadas. 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Pontos Fortes da Equipe:</a:t>
            </a:r>
            <a:r>
              <a:rPr lang="en-US" b="true" sz="27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Colaboração, diversidade de habilidades, comprometimento.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50A3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• Próximos Passos/Recomendações: </a:t>
            </a: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Expansão de conteúdo, mais funcionalidades, parcerias futuras.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837207" y="688657"/>
            <a:ext cx="9274612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b="true">
                <a:solidFill>
                  <a:srgbClr val="12229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Nossas Reflexões e o Caminho Adiante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625" y="0"/>
            <a:ext cx="18240375" cy="10287000"/>
          </a:xfrm>
          <a:custGeom>
            <a:avLst/>
            <a:gdLst/>
            <a:ahLst/>
            <a:cxnLst/>
            <a:rect r="r" b="b" t="t" l="l"/>
            <a:pathLst>
              <a:path h="10287000" w="18240375">
                <a:moveTo>
                  <a:pt x="0" y="0"/>
                </a:moveTo>
                <a:lnTo>
                  <a:pt x="18240375" y="0"/>
                </a:lnTo>
                <a:lnTo>
                  <a:pt x="182403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63" t="0" r="-423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11022" y="2754047"/>
            <a:ext cx="14848930" cy="4323150"/>
            <a:chOff x="0" y="0"/>
            <a:chExt cx="3910829" cy="1138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10829" cy="1138608"/>
            </a:xfrm>
            <a:custGeom>
              <a:avLst/>
              <a:gdLst/>
              <a:ahLst/>
              <a:cxnLst/>
              <a:rect r="r" b="b" t="t" l="l"/>
              <a:pathLst>
                <a:path h="1138608" w="3910829">
                  <a:moveTo>
                    <a:pt x="9385" y="0"/>
                  </a:moveTo>
                  <a:lnTo>
                    <a:pt x="3901444" y="0"/>
                  </a:lnTo>
                  <a:cubicBezTo>
                    <a:pt x="3906627" y="0"/>
                    <a:pt x="3910829" y="4202"/>
                    <a:pt x="3910829" y="9385"/>
                  </a:cubicBezTo>
                  <a:lnTo>
                    <a:pt x="3910829" y="1129223"/>
                  </a:lnTo>
                  <a:cubicBezTo>
                    <a:pt x="3910829" y="1134406"/>
                    <a:pt x="3906627" y="1138608"/>
                    <a:pt x="3901444" y="1138608"/>
                  </a:cubicBezTo>
                  <a:lnTo>
                    <a:pt x="9385" y="1138608"/>
                  </a:lnTo>
                  <a:cubicBezTo>
                    <a:pt x="4202" y="1138608"/>
                    <a:pt x="0" y="1134406"/>
                    <a:pt x="0" y="1129223"/>
                  </a:cubicBezTo>
                  <a:lnTo>
                    <a:pt x="0" y="9385"/>
                  </a:lnTo>
                  <a:cubicBezTo>
                    <a:pt x="0" y="4202"/>
                    <a:pt x="4202" y="0"/>
                    <a:pt x="938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10829" cy="1176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371012" y="3181148"/>
            <a:ext cx="13009680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5999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Obrigado!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71012" y="4473319"/>
            <a:ext cx="2352437" cy="61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true">
                <a:solidFill>
                  <a:srgbClr val="12229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Membros</a:t>
            </a:r>
            <a:r>
              <a:rPr lang="en-US" sz="3600">
                <a:solidFill>
                  <a:srgbClr val="2767AA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71012" y="5095875"/>
            <a:ext cx="8674418" cy="1353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André Felipe / Gabriel Lima;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Guilherme Sardinha /  Kayke Bernardo;</a:t>
            </a: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Matheus Brasil / Romario Gonzaga / Yasmin Macedo.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899758" y="7898758"/>
            <a:ext cx="2388242" cy="2388242"/>
          </a:xfrm>
          <a:custGeom>
            <a:avLst/>
            <a:gdLst/>
            <a:ahLst/>
            <a:cxnLst/>
            <a:rect r="r" b="b" t="t" l="l"/>
            <a:pathLst>
              <a:path h="2388242" w="2388242">
                <a:moveTo>
                  <a:pt x="0" y="0"/>
                </a:moveTo>
                <a:lnTo>
                  <a:pt x="2388242" y="0"/>
                </a:lnTo>
                <a:lnTo>
                  <a:pt x="2388242" y="2388242"/>
                </a:lnTo>
                <a:lnTo>
                  <a:pt x="0" y="2388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999120" y="-5778569"/>
            <a:ext cx="33647734" cy="16255225"/>
          </a:xfrm>
          <a:custGeom>
            <a:avLst/>
            <a:gdLst/>
            <a:ahLst/>
            <a:cxnLst/>
            <a:rect r="r" b="b" t="t" l="l"/>
            <a:pathLst>
              <a:path h="16255225" w="33647734">
                <a:moveTo>
                  <a:pt x="0" y="0"/>
                </a:moveTo>
                <a:lnTo>
                  <a:pt x="33647734" y="0"/>
                </a:lnTo>
                <a:lnTo>
                  <a:pt x="33647734" y="16255225"/>
                </a:lnTo>
                <a:lnTo>
                  <a:pt x="0" y="162552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1000"/>
            </a:blip>
            <a:stretch>
              <a:fillRect l="-45098" t="-51504" r="-7649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9589" y="566348"/>
            <a:ext cx="6359855" cy="9720652"/>
          </a:xfrm>
          <a:custGeom>
            <a:avLst/>
            <a:gdLst/>
            <a:ahLst/>
            <a:cxnLst/>
            <a:rect r="r" b="b" t="t" l="l"/>
            <a:pathLst>
              <a:path h="9720652" w="6359855">
                <a:moveTo>
                  <a:pt x="0" y="0"/>
                </a:moveTo>
                <a:lnTo>
                  <a:pt x="6359855" y="0"/>
                </a:lnTo>
                <a:lnTo>
                  <a:pt x="6359855" y="9720652"/>
                </a:lnTo>
                <a:lnTo>
                  <a:pt x="0" y="9720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663" t="0" r="-4663" b="-729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479444" y="1708736"/>
            <a:ext cx="10779856" cy="2817952"/>
            <a:chOff x="0" y="0"/>
            <a:chExt cx="2839139" cy="74217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39139" cy="742177"/>
            </a:xfrm>
            <a:custGeom>
              <a:avLst/>
              <a:gdLst/>
              <a:ahLst/>
              <a:cxnLst/>
              <a:rect r="r" b="b" t="t" l="l"/>
              <a:pathLst>
                <a:path h="742177" w="2839139">
                  <a:moveTo>
                    <a:pt x="36627" y="0"/>
                  </a:moveTo>
                  <a:lnTo>
                    <a:pt x="2802511" y="0"/>
                  </a:lnTo>
                  <a:cubicBezTo>
                    <a:pt x="2812226" y="0"/>
                    <a:pt x="2821542" y="3859"/>
                    <a:pt x="2828411" y="10728"/>
                  </a:cubicBezTo>
                  <a:cubicBezTo>
                    <a:pt x="2835280" y="17597"/>
                    <a:pt x="2839139" y="26913"/>
                    <a:pt x="2839139" y="36627"/>
                  </a:cubicBezTo>
                  <a:lnTo>
                    <a:pt x="2839139" y="705549"/>
                  </a:lnTo>
                  <a:cubicBezTo>
                    <a:pt x="2839139" y="725778"/>
                    <a:pt x="2822740" y="742177"/>
                    <a:pt x="2802511" y="742177"/>
                  </a:cubicBezTo>
                  <a:lnTo>
                    <a:pt x="36627" y="742177"/>
                  </a:lnTo>
                  <a:cubicBezTo>
                    <a:pt x="16399" y="742177"/>
                    <a:pt x="0" y="725778"/>
                    <a:pt x="0" y="705549"/>
                  </a:cubicBezTo>
                  <a:lnTo>
                    <a:pt x="0" y="36627"/>
                  </a:lnTo>
                  <a:cubicBezTo>
                    <a:pt x="0" y="16399"/>
                    <a:pt x="16399" y="0"/>
                    <a:pt x="36627" y="0"/>
                  </a:cubicBez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839139" cy="780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479444" y="4948483"/>
            <a:ext cx="10779856" cy="2989724"/>
            <a:chOff x="0" y="0"/>
            <a:chExt cx="2839139" cy="7874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39139" cy="787417"/>
            </a:xfrm>
            <a:custGeom>
              <a:avLst/>
              <a:gdLst/>
              <a:ahLst/>
              <a:cxnLst/>
              <a:rect r="r" b="b" t="t" l="l"/>
              <a:pathLst>
                <a:path h="787417" w="2839139">
                  <a:moveTo>
                    <a:pt x="36627" y="0"/>
                  </a:moveTo>
                  <a:lnTo>
                    <a:pt x="2802511" y="0"/>
                  </a:lnTo>
                  <a:cubicBezTo>
                    <a:pt x="2812226" y="0"/>
                    <a:pt x="2821542" y="3859"/>
                    <a:pt x="2828411" y="10728"/>
                  </a:cubicBezTo>
                  <a:cubicBezTo>
                    <a:pt x="2835280" y="17597"/>
                    <a:pt x="2839139" y="26913"/>
                    <a:pt x="2839139" y="36627"/>
                  </a:cubicBezTo>
                  <a:lnTo>
                    <a:pt x="2839139" y="750790"/>
                  </a:lnTo>
                  <a:cubicBezTo>
                    <a:pt x="2839139" y="771018"/>
                    <a:pt x="2822740" y="787417"/>
                    <a:pt x="2802511" y="787417"/>
                  </a:cubicBezTo>
                  <a:lnTo>
                    <a:pt x="36627" y="787417"/>
                  </a:lnTo>
                  <a:cubicBezTo>
                    <a:pt x="16399" y="787417"/>
                    <a:pt x="0" y="771018"/>
                    <a:pt x="0" y="750790"/>
                  </a:cubicBezTo>
                  <a:lnTo>
                    <a:pt x="0" y="36627"/>
                  </a:lnTo>
                  <a:cubicBezTo>
                    <a:pt x="0" y="16399"/>
                    <a:pt x="16399" y="0"/>
                    <a:pt x="36627" y="0"/>
                  </a:cubicBez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839139" cy="825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479444" y="1998842"/>
            <a:ext cx="10779856" cy="2171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BF7E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 Geral: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BF7E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799">
                <a:solidFill>
                  <a:srgbClr val="FBF7ED"/>
                </a:solidFill>
                <a:latin typeface="Montserrat"/>
                <a:ea typeface="Montserrat"/>
                <a:cs typeface="Montserrat"/>
                <a:sym typeface="Montserrat"/>
              </a:rPr>
              <a:t>Desenvolver uma plataforma acessível que ofereça suporte e tutoriais para promover a inclusão digital de idosos e iniciantes no uso da tecnologia</a:t>
            </a:r>
            <a:r>
              <a:rPr lang="en-US" b="true" sz="2799">
                <a:solidFill>
                  <a:srgbClr val="FBF7E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79444" y="5076825"/>
            <a:ext cx="10779856" cy="2666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trike="noStrike" u="none">
                <a:solidFill>
                  <a:srgbClr val="FBF7E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Justificativa:</a:t>
            </a:r>
          </a:p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 strike="noStrike" u="none">
                <a:solidFill>
                  <a:srgbClr val="FBF7E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2799" strike="noStrike" u="none">
                <a:solidFill>
                  <a:srgbClr val="FBF7ED"/>
                </a:solidFill>
                <a:latin typeface="Montserrat"/>
                <a:ea typeface="Montserrat"/>
                <a:cs typeface="Montserrat"/>
                <a:sym typeface="Montserrat"/>
              </a:rPr>
              <a:t>Diante da crescente digitalização, é essencial incluir pessoas que enfrentam dificuldades com a tecnologia, promovendo autonomia e qualidade de vida.</a:t>
            </a:r>
          </a:p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Object 2" id="2"/>
          <p:cNvGraphicFramePr/>
          <p:nvPr/>
        </p:nvGraphicFramePr>
        <p:xfrm>
          <a:off x="655133" y="2413332"/>
          <a:ext cx="7543800" cy="2514600"/>
        </p:xfrm>
        <a:graphic>
          <a:graphicData uri="http://schemas.openxmlformats.org/presentationml/2006/ole">
            <p:oleObj imgW="9042400" imgH="4013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796961" y="82028"/>
            <a:ext cx="7638217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Pesquisa de Mercado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34629" y="1091043"/>
            <a:ext cx="8762881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L</a:t>
            </a:r>
            <a:r>
              <a:rPr lang="en-US" b="true" sz="4200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evantamento de Soluções Existentes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2404" y="2144679"/>
            <a:ext cx="5458423" cy="6370153"/>
            <a:chOff x="0" y="0"/>
            <a:chExt cx="1437609" cy="16777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37609" cy="1677736"/>
            </a:xfrm>
            <a:custGeom>
              <a:avLst/>
              <a:gdLst/>
              <a:ahLst/>
              <a:cxnLst/>
              <a:rect r="r" b="b" t="t" l="l"/>
              <a:pathLst>
                <a:path h="1677736" w="1437609">
                  <a:moveTo>
                    <a:pt x="14183" y="0"/>
                  </a:moveTo>
                  <a:lnTo>
                    <a:pt x="1423426" y="0"/>
                  </a:lnTo>
                  <a:cubicBezTo>
                    <a:pt x="1427188" y="0"/>
                    <a:pt x="1430795" y="1494"/>
                    <a:pt x="1433455" y="4154"/>
                  </a:cubicBezTo>
                  <a:cubicBezTo>
                    <a:pt x="1436115" y="6814"/>
                    <a:pt x="1437609" y="10422"/>
                    <a:pt x="1437609" y="14183"/>
                  </a:cubicBezTo>
                  <a:lnTo>
                    <a:pt x="1437609" y="1663552"/>
                  </a:lnTo>
                  <a:cubicBezTo>
                    <a:pt x="1437609" y="1667314"/>
                    <a:pt x="1436115" y="1670922"/>
                    <a:pt x="1433455" y="1673582"/>
                  </a:cubicBezTo>
                  <a:cubicBezTo>
                    <a:pt x="1430795" y="1676241"/>
                    <a:pt x="1427188" y="1677736"/>
                    <a:pt x="1423426" y="1677736"/>
                  </a:cubicBezTo>
                  <a:lnTo>
                    <a:pt x="14183" y="1677736"/>
                  </a:lnTo>
                  <a:cubicBezTo>
                    <a:pt x="10422" y="1677736"/>
                    <a:pt x="6814" y="1676241"/>
                    <a:pt x="4154" y="1673582"/>
                  </a:cubicBezTo>
                  <a:cubicBezTo>
                    <a:pt x="1494" y="1670922"/>
                    <a:pt x="0" y="1667314"/>
                    <a:pt x="0" y="1663552"/>
                  </a:cubicBezTo>
                  <a:lnTo>
                    <a:pt x="0" y="14183"/>
                  </a:lnTo>
                  <a:cubicBezTo>
                    <a:pt x="0" y="10422"/>
                    <a:pt x="1494" y="6814"/>
                    <a:pt x="4154" y="4154"/>
                  </a:cubicBezTo>
                  <a:cubicBezTo>
                    <a:pt x="6814" y="1494"/>
                    <a:pt x="10422" y="0"/>
                    <a:pt x="14183" y="0"/>
                  </a:cubicBezTo>
                  <a:close/>
                </a:path>
              </a:pathLst>
            </a:custGeom>
            <a:solidFill>
              <a:srgbClr val="CAE8FF"/>
            </a:solidFill>
            <a:ln w="28575" cap="sq">
              <a:solidFill>
                <a:srgbClr val="2767AA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437609" cy="1715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33913" y="2144679"/>
            <a:ext cx="5820173" cy="6370153"/>
            <a:chOff x="0" y="0"/>
            <a:chExt cx="1532885" cy="16777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2885" cy="1677736"/>
            </a:xfrm>
            <a:custGeom>
              <a:avLst/>
              <a:gdLst/>
              <a:ahLst/>
              <a:cxnLst/>
              <a:rect r="r" b="b" t="t" l="l"/>
              <a:pathLst>
                <a:path h="1677736" w="1532885">
                  <a:moveTo>
                    <a:pt x="13302" y="0"/>
                  </a:moveTo>
                  <a:lnTo>
                    <a:pt x="1519583" y="0"/>
                  </a:lnTo>
                  <a:cubicBezTo>
                    <a:pt x="1526930" y="0"/>
                    <a:pt x="1532885" y="5955"/>
                    <a:pt x="1532885" y="13302"/>
                  </a:cubicBezTo>
                  <a:lnTo>
                    <a:pt x="1532885" y="1664434"/>
                  </a:lnTo>
                  <a:cubicBezTo>
                    <a:pt x="1532885" y="1671780"/>
                    <a:pt x="1526930" y="1677736"/>
                    <a:pt x="1519583" y="1677736"/>
                  </a:cubicBezTo>
                  <a:lnTo>
                    <a:pt x="13302" y="1677736"/>
                  </a:lnTo>
                  <a:cubicBezTo>
                    <a:pt x="5955" y="1677736"/>
                    <a:pt x="0" y="1671780"/>
                    <a:pt x="0" y="1664434"/>
                  </a:cubicBezTo>
                  <a:lnTo>
                    <a:pt x="0" y="13302"/>
                  </a:lnTo>
                  <a:cubicBezTo>
                    <a:pt x="0" y="5955"/>
                    <a:pt x="5955" y="0"/>
                    <a:pt x="13302" y="0"/>
                  </a:cubicBezTo>
                  <a:close/>
                </a:path>
              </a:pathLst>
            </a:custGeom>
            <a:solidFill>
              <a:srgbClr val="FBF7ED"/>
            </a:solidFill>
            <a:ln w="28575" cap="sq">
              <a:solidFill>
                <a:srgbClr val="A4E9B8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32885" cy="1715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558912" y="2206440"/>
            <a:ext cx="5458755" cy="6370153"/>
            <a:chOff x="0" y="0"/>
            <a:chExt cx="1437697" cy="16777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37697" cy="1677736"/>
            </a:xfrm>
            <a:custGeom>
              <a:avLst/>
              <a:gdLst/>
              <a:ahLst/>
              <a:cxnLst/>
              <a:rect r="r" b="b" t="t" l="l"/>
              <a:pathLst>
                <a:path h="1677736" w="1437697">
                  <a:moveTo>
                    <a:pt x="14183" y="0"/>
                  </a:moveTo>
                  <a:lnTo>
                    <a:pt x="1423514" y="0"/>
                  </a:lnTo>
                  <a:cubicBezTo>
                    <a:pt x="1431347" y="0"/>
                    <a:pt x="1437697" y="6350"/>
                    <a:pt x="1437697" y="14183"/>
                  </a:cubicBezTo>
                  <a:lnTo>
                    <a:pt x="1437697" y="1663553"/>
                  </a:lnTo>
                  <a:cubicBezTo>
                    <a:pt x="1437697" y="1671386"/>
                    <a:pt x="1431347" y="1677736"/>
                    <a:pt x="1423514" y="1677736"/>
                  </a:cubicBezTo>
                  <a:lnTo>
                    <a:pt x="14183" y="1677736"/>
                  </a:lnTo>
                  <a:cubicBezTo>
                    <a:pt x="10421" y="1677736"/>
                    <a:pt x="6814" y="1676241"/>
                    <a:pt x="4154" y="1673582"/>
                  </a:cubicBezTo>
                  <a:cubicBezTo>
                    <a:pt x="1494" y="1670922"/>
                    <a:pt x="0" y="1667315"/>
                    <a:pt x="0" y="1663553"/>
                  </a:cubicBezTo>
                  <a:lnTo>
                    <a:pt x="0" y="14183"/>
                  </a:lnTo>
                  <a:cubicBezTo>
                    <a:pt x="0" y="6350"/>
                    <a:pt x="6350" y="0"/>
                    <a:pt x="14183" y="0"/>
                  </a:cubicBezTo>
                  <a:close/>
                </a:path>
              </a:pathLst>
            </a:custGeom>
            <a:solidFill>
              <a:srgbClr val="CAE8FF"/>
            </a:solidFill>
            <a:ln w="28575" cap="sq">
              <a:solidFill>
                <a:srgbClr val="2767A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437697" cy="17158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469129" y="3114724"/>
            <a:ext cx="1599097" cy="2501050"/>
            <a:chOff x="0" y="0"/>
            <a:chExt cx="421161" cy="6587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1161" cy="658713"/>
            </a:xfrm>
            <a:custGeom>
              <a:avLst/>
              <a:gdLst/>
              <a:ahLst/>
              <a:cxnLst/>
              <a:rect r="r" b="b" t="t" l="l"/>
              <a:pathLst>
                <a:path h="658713" w="421161">
                  <a:moveTo>
                    <a:pt x="48414" y="0"/>
                  </a:moveTo>
                  <a:lnTo>
                    <a:pt x="372747" y="0"/>
                  </a:lnTo>
                  <a:cubicBezTo>
                    <a:pt x="399486" y="0"/>
                    <a:pt x="421161" y="21676"/>
                    <a:pt x="421161" y="48414"/>
                  </a:cubicBezTo>
                  <a:lnTo>
                    <a:pt x="421161" y="610298"/>
                  </a:lnTo>
                  <a:cubicBezTo>
                    <a:pt x="421161" y="623139"/>
                    <a:pt x="416061" y="635453"/>
                    <a:pt x="406981" y="644532"/>
                  </a:cubicBezTo>
                  <a:cubicBezTo>
                    <a:pt x="397902" y="653612"/>
                    <a:pt x="385587" y="658713"/>
                    <a:pt x="372747" y="658713"/>
                  </a:cubicBezTo>
                  <a:lnTo>
                    <a:pt x="48414" y="658713"/>
                  </a:lnTo>
                  <a:cubicBezTo>
                    <a:pt x="35574" y="658713"/>
                    <a:pt x="23260" y="653612"/>
                    <a:pt x="14180" y="644532"/>
                  </a:cubicBezTo>
                  <a:cubicBezTo>
                    <a:pt x="5101" y="635453"/>
                    <a:pt x="0" y="623139"/>
                    <a:pt x="0" y="610298"/>
                  </a:cubicBezTo>
                  <a:lnTo>
                    <a:pt x="0" y="48414"/>
                  </a:lnTo>
                  <a:cubicBezTo>
                    <a:pt x="0" y="35574"/>
                    <a:pt x="5101" y="23260"/>
                    <a:pt x="14180" y="14180"/>
                  </a:cubicBezTo>
                  <a:cubicBezTo>
                    <a:pt x="23260" y="5101"/>
                    <a:pt x="35574" y="0"/>
                    <a:pt x="48414" y="0"/>
                  </a:cubicBezTo>
                  <a:close/>
                </a:path>
              </a:pathLst>
            </a:custGeom>
            <a:solidFill>
              <a:srgbClr val="A4E9B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21161" cy="696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344451" y="3114724"/>
            <a:ext cx="1599097" cy="2501050"/>
            <a:chOff x="0" y="0"/>
            <a:chExt cx="421161" cy="6587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1161" cy="658713"/>
            </a:xfrm>
            <a:custGeom>
              <a:avLst/>
              <a:gdLst/>
              <a:ahLst/>
              <a:cxnLst/>
              <a:rect r="r" b="b" t="t" l="l"/>
              <a:pathLst>
                <a:path h="658713" w="421161">
                  <a:moveTo>
                    <a:pt x="48414" y="0"/>
                  </a:moveTo>
                  <a:lnTo>
                    <a:pt x="372747" y="0"/>
                  </a:lnTo>
                  <a:cubicBezTo>
                    <a:pt x="399486" y="0"/>
                    <a:pt x="421161" y="21676"/>
                    <a:pt x="421161" y="48414"/>
                  </a:cubicBezTo>
                  <a:lnTo>
                    <a:pt x="421161" y="610298"/>
                  </a:lnTo>
                  <a:cubicBezTo>
                    <a:pt x="421161" y="623139"/>
                    <a:pt x="416061" y="635453"/>
                    <a:pt x="406981" y="644532"/>
                  </a:cubicBezTo>
                  <a:cubicBezTo>
                    <a:pt x="397902" y="653612"/>
                    <a:pt x="385587" y="658713"/>
                    <a:pt x="372747" y="658713"/>
                  </a:cubicBezTo>
                  <a:lnTo>
                    <a:pt x="48414" y="658713"/>
                  </a:lnTo>
                  <a:cubicBezTo>
                    <a:pt x="35574" y="658713"/>
                    <a:pt x="23260" y="653612"/>
                    <a:pt x="14180" y="644532"/>
                  </a:cubicBezTo>
                  <a:cubicBezTo>
                    <a:pt x="5101" y="635453"/>
                    <a:pt x="0" y="623139"/>
                    <a:pt x="0" y="610298"/>
                  </a:cubicBezTo>
                  <a:lnTo>
                    <a:pt x="0" y="48414"/>
                  </a:lnTo>
                  <a:cubicBezTo>
                    <a:pt x="0" y="35574"/>
                    <a:pt x="5101" y="23260"/>
                    <a:pt x="14180" y="14180"/>
                  </a:cubicBezTo>
                  <a:cubicBezTo>
                    <a:pt x="23260" y="5101"/>
                    <a:pt x="35574" y="0"/>
                    <a:pt x="48414" y="0"/>
                  </a:cubicBezTo>
                  <a:close/>
                </a:path>
              </a:pathLst>
            </a:custGeom>
            <a:solidFill>
              <a:srgbClr val="A4E9B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21161" cy="696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19774" y="3114724"/>
            <a:ext cx="1599097" cy="2501050"/>
            <a:chOff x="0" y="0"/>
            <a:chExt cx="421161" cy="65871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1161" cy="658713"/>
            </a:xfrm>
            <a:custGeom>
              <a:avLst/>
              <a:gdLst/>
              <a:ahLst/>
              <a:cxnLst/>
              <a:rect r="r" b="b" t="t" l="l"/>
              <a:pathLst>
                <a:path h="658713" w="421161">
                  <a:moveTo>
                    <a:pt x="48414" y="0"/>
                  </a:moveTo>
                  <a:lnTo>
                    <a:pt x="372747" y="0"/>
                  </a:lnTo>
                  <a:cubicBezTo>
                    <a:pt x="399486" y="0"/>
                    <a:pt x="421161" y="21676"/>
                    <a:pt x="421161" y="48414"/>
                  </a:cubicBezTo>
                  <a:lnTo>
                    <a:pt x="421161" y="610298"/>
                  </a:lnTo>
                  <a:cubicBezTo>
                    <a:pt x="421161" y="623139"/>
                    <a:pt x="416061" y="635453"/>
                    <a:pt x="406981" y="644532"/>
                  </a:cubicBezTo>
                  <a:cubicBezTo>
                    <a:pt x="397902" y="653612"/>
                    <a:pt x="385587" y="658713"/>
                    <a:pt x="372747" y="658713"/>
                  </a:cubicBezTo>
                  <a:lnTo>
                    <a:pt x="48414" y="658713"/>
                  </a:lnTo>
                  <a:cubicBezTo>
                    <a:pt x="35574" y="658713"/>
                    <a:pt x="23260" y="653612"/>
                    <a:pt x="14180" y="644532"/>
                  </a:cubicBezTo>
                  <a:cubicBezTo>
                    <a:pt x="5101" y="635453"/>
                    <a:pt x="0" y="623139"/>
                    <a:pt x="0" y="610298"/>
                  </a:cubicBezTo>
                  <a:lnTo>
                    <a:pt x="0" y="48414"/>
                  </a:lnTo>
                  <a:cubicBezTo>
                    <a:pt x="0" y="35574"/>
                    <a:pt x="5101" y="23260"/>
                    <a:pt x="14180" y="14180"/>
                  </a:cubicBezTo>
                  <a:cubicBezTo>
                    <a:pt x="23260" y="5101"/>
                    <a:pt x="35574" y="0"/>
                    <a:pt x="48414" y="0"/>
                  </a:cubicBezTo>
                  <a:close/>
                </a:path>
              </a:pathLst>
            </a:custGeom>
            <a:solidFill>
              <a:srgbClr val="A4E9B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21161" cy="696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467062" y="5834849"/>
            <a:ext cx="1599097" cy="2501050"/>
            <a:chOff x="0" y="0"/>
            <a:chExt cx="421161" cy="6587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1161" cy="658713"/>
            </a:xfrm>
            <a:custGeom>
              <a:avLst/>
              <a:gdLst/>
              <a:ahLst/>
              <a:cxnLst/>
              <a:rect r="r" b="b" t="t" l="l"/>
              <a:pathLst>
                <a:path h="658713" w="421161">
                  <a:moveTo>
                    <a:pt x="48414" y="0"/>
                  </a:moveTo>
                  <a:lnTo>
                    <a:pt x="372747" y="0"/>
                  </a:lnTo>
                  <a:cubicBezTo>
                    <a:pt x="399486" y="0"/>
                    <a:pt x="421161" y="21676"/>
                    <a:pt x="421161" y="48414"/>
                  </a:cubicBezTo>
                  <a:lnTo>
                    <a:pt x="421161" y="610298"/>
                  </a:lnTo>
                  <a:cubicBezTo>
                    <a:pt x="421161" y="623139"/>
                    <a:pt x="416061" y="635453"/>
                    <a:pt x="406981" y="644532"/>
                  </a:cubicBezTo>
                  <a:cubicBezTo>
                    <a:pt x="397902" y="653612"/>
                    <a:pt x="385587" y="658713"/>
                    <a:pt x="372747" y="658713"/>
                  </a:cubicBezTo>
                  <a:lnTo>
                    <a:pt x="48414" y="658713"/>
                  </a:lnTo>
                  <a:cubicBezTo>
                    <a:pt x="35574" y="658713"/>
                    <a:pt x="23260" y="653612"/>
                    <a:pt x="14180" y="644532"/>
                  </a:cubicBezTo>
                  <a:cubicBezTo>
                    <a:pt x="5101" y="635453"/>
                    <a:pt x="0" y="623139"/>
                    <a:pt x="0" y="610298"/>
                  </a:cubicBezTo>
                  <a:lnTo>
                    <a:pt x="0" y="48414"/>
                  </a:lnTo>
                  <a:cubicBezTo>
                    <a:pt x="0" y="35574"/>
                    <a:pt x="5101" y="23260"/>
                    <a:pt x="14180" y="14180"/>
                  </a:cubicBezTo>
                  <a:cubicBezTo>
                    <a:pt x="23260" y="5101"/>
                    <a:pt x="35574" y="0"/>
                    <a:pt x="48414" y="0"/>
                  </a:cubicBezTo>
                  <a:close/>
                </a:path>
              </a:pathLst>
            </a:custGeom>
            <a:solidFill>
              <a:srgbClr val="A4E9B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21161" cy="696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399343" y="5834849"/>
            <a:ext cx="1599097" cy="2501050"/>
            <a:chOff x="0" y="0"/>
            <a:chExt cx="421161" cy="65871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21161" cy="658713"/>
            </a:xfrm>
            <a:custGeom>
              <a:avLst/>
              <a:gdLst/>
              <a:ahLst/>
              <a:cxnLst/>
              <a:rect r="r" b="b" t="t" l="l"/>
              <a:pathLst>
                <a:path h="658713" w="421161">
                  <a:moveTo>
                    <a:pt x="48414" y="0"/>
                  </a:moveTo>
                  <a:lnTo>
                    <a:pt x="372747" y="0"/>
                  </a:lnTo>
                  <a:cubicBezTo>
                    <a:pt x="399486" y="0"/>
                    <a:pt x="421161" y="21676"/>
                    <a:pt x="421161" y="48414"/>
                  </a:cubicBezTo>
                  <a:lnTo>
                    <a:pt x="421161" y="610298"/>
                  </a:lnTo>
                  <a:cubicBezTo>
                    <a:pt x="421161" y="623139"/>
                    <a:pt x="416061" y="635453"/>
                    <a:pt x="406981" y="644532"/>
                  </a:cubicBezTo>
                  <a:cubicBezTo>
                    <a:pt x="397902" y="653612"/>
                    <a:pt x="385587" y="658713"/>
                    <a:pt x="372747" y="658713"/>
                  </a:cubicBezTo>
                  <a:lnTo>
                    <a:pt x="48414" y="658713"/>
                  </a:lnTo>
                  <a:cubicBezTo>
                    <a:pt x="35574" y="658713"/>
                    <a:pt x="23260" y="653612"/>
                    <a:pt x="14180" y="644532"/>
                  </a:cubicBezTo>
                  <a:cubicBezTo>
                    <a:pt x="5101" y="635453"/>
                    <a:pt x="0" y="623139"/>
                    <a:pt x="0" y="610298"/>
                  </a:cubicBezTo>
                  <a:lnTo>
                    <a:pt x="0" y="48414"/>
                  </a:lnTo>
                  <a:cubicBezTo>
                    <a:pt x="0" y="35574"/>
                    <a:pt x="5101" y="23260"/>
                    <a:pt x="14180" y="14180"/>
                  </a:cubicBezTo>
                  <a:cubicBezTo>
                    <a:pt x="23260" y="5101"/>
                    <a:pt x="35574" y="0"/>
                    <a:pt x="48414" y="0"/>
                  </a:cubicBezTo>
                  <a:close/>
                </a:path>
              </a:pathLst>
            </a:custGeom>
            <a:solidFill>
              <a:srgbClr val="A4E9B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421161" cy="696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19774" y="5834849"/>
            <a:ext cx="1599097" cy="2501050"/>
            <a:chOff x="0" y="0"/>
            <a:chExt cx="421161" cy="65871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21161" cy="658713"/>
            </a:xfrm>
            <a:custGeom>
              <a:avLst/>
              <a:gdLst/>
              <a:ahLst/>
              <a:cxnLst/>
              <a:rect r="r" b="b" t="t" l="l"/>
              <a:pathLst>
                <a:path h="658713" w="421161">
                  <a:moveTo>
                    <a:pt x="48414" y="0"/>
                  </a:moveTo>
                  <a:lnTo>
                    <a:pt x="372747" y="0"/>
                  </a:lnTo>
                  <a:cubicBezTo>
                    <a:pt x="399486" y="0"/>
                    <a:pt x="421161" y="21676"/>
                    <a:pt x="421161" y="48414"/>
                  </a:cubicBezTo>
                  <a:lnTo>
                    <a:pt x="421161" y="610298"/>
                  </a:lnTo>
                  <a:cubicBezTo>
                    <a:pt x="421161" y="623139"/>
                    <a:pt x="416061" y="635453"/>
                    <a:pt x="406981" y="644532"/>
                  </a:cubicBezTo>
                  <a:cubicBezTo>
                    <a:pt x="397902" y="653612"/>
                    <a:pt x="385587" y="658713"/>
                    <a:pt x="372747" y="658713"/>
                  </a:cubicBezTo>
                  <a:lnTo>
                    <a:pt x="48414" y="658713"/>
                  </a:lnTo>
                  <a:cubicBezTo>
                    <a:pt x="35574" y="658713"/>
                    <a:pt x="23260" y="653612"/>
                    <a:pt x="14180" y="644532"/>
                  </a:cubicBezTo>
                  <a:cubicBezTo>
                    <a:pt x="5101" y="635453"/>
                    <a:pt x="0" y="623139"/>
                    <a:pt x="0" y="610298"/>
                  </a:cubicBezTo>
                  <a:lnTo>
                    <a:pt x="0" y="48414"/>
                  </a:lnTo>
                  <a:cubicBezTo>
                    <a:pt x="0" y="35574"/>
                    <a:pt x="5101" y="23260"/>
                    <a:pt x="14180" y="14180"/>
                  </a:cubicBezTo>
                  <a:cubicBezTo>
                    <a:pt x="23260" y="5101"/>
                    <a:pt x="35574" y="0"/>
                    <a:pt x="48414" y="0"/>
                  </a:cubicBezTo>
                  <a:close/>
                </a:path>
              </a:pathLst>
            </a:custGeom>
            <a:solidFill>
              <a:srgbClr val="A4E9B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421161" cy="696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492404" y="8842170"/>
            <a:ext cx="17525263" cy="1216230"/>
            <a:chOff x="0" y="0"/>
            <a:chExt cx="4615707" cy="32032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615707" cy="320324"/>
            </a:xfrm>
            <a:custGeom>
              <a:avLst/>
              <a:gdLst/>
              <a:ahLst/>
              <a:cxnLst/>
              <a:rect r="r" b="b" t="t" l="l"/>
              <a:pathLst>
                <a:path h="320324" w="4615707">
                  <a:moveTo>
                    <a:pt x="4418" y="0"/>
                  </a:moveTo>
                  <a:lnTo>
                    <a:pt x="4611289" y="0"/>
                  </a:lnTo>
                  <a:cubicBezTo>
                    <a:pt x="4613729" y="0"/>
                    <a:pt x="4615707" y="1978"/>
                    <a:pt x="4615707" y="4418"/>
                  </a:cubicBezTo>
                  <a:lnTo>
                    <a:pt x="4615707" y="315906"/>
                  </a:lnTo>
                  <a:cubicBezTo>
                    <a:pt x="4615707" y="318346"/>
                    <a:pt x="4613729" y="320324"/>
                    <a:pt x="4611289" y="320324"/>
                  </a:cubicBezTo>
                  <a:lnTo>
                    <a:pt x="4418" y="320324"/>
                  </a:lnTo>
                  <a:cubicBezTo>
                    <a:pt x="1978" y="320324"/>
                    <a:pt x="0" y="318346"/>
                    <a:pt x="0" y="315906"/>
                  </a:cubicBezTo>
                  <a:lnTo>
                    <a:pt x="0" y="4418"/>
                  </a:lnTo>
                  <a:cubicBezTo>
                    <a:pt x="0" y="1978"/>
                    <a:pt x="1978" y="0"/>
                    <a:pt x="4418" y="0"/>
                  </a:cubicBezTo>
                  <a:close/>
                </a:path>
              </a:pathLst>
            </a:custGeom>
            <a:solidFill>
              <a:srgbClr val="FBF7ED"/>
            </a:solidFill>
            <a:ln w="28575" cap="sq">
              <a:solidFill>
                <a:srgbClr val="A4E9B8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4615707" cy="3869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0" y="40005"/>
            <a:ext cx="18288000" cy="1872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b="true" sz="5400">
                <a:solidFill>
                  <a:srgbClr val="12229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Oportunidade, Diferenciais, Impacto e Próximos Passos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60430" y="2282238"/>
            <a:ext cx="3768659" cy="1251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Opor</a:t>
            </a:r>
            <a:r>
              <a:rPr lang="en-US" b="true" sz="35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tunidade Identificada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62036" y="3905299"/>
            <a:ext cx="5588791" cy="479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17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 maioria dos conteúdos atuais é passiva (vídeos, blogs)</a:t>
            </a:r>
          </a:p>
          <a:p>
            <a:pPr algn="l">
              <a:lnSpc>
                <a:spcPts val="3171"/>
              </a:lnSpc>
            </a:pPr>
          </a:p>
          <a:p>
            <a:pPr algn="l" marL="561339" indent="-280669" lvl="1">
              <a:lnSpc>
                <a:spcPts val="317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Falta de interatividade e reforço do aprendizado</a:t>
            </a:r>
          </a:p>
          <a:p>
            <a:pPr algn="l">
              <a:lnSpc>
                <a:spcPts val="3171"/>
              </a:lnSpc>
            </a:pPr>
          </a:p>
          <a:p>
            <a:pPr algn="l" marL="561339" indent="-280669" lvl="1">
              <a:lnSpc>
                <a:spcPts val="317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Pouca ou nenhuma comunidade ou rede de apoio</a:t>
            </a:r>
          </a:p>
          <a:p>
            <a:pPr algn="l">
              <a:lnSpc>
                <a:spcPts val="3171"/>
              </a:lnSpc>
            </a:pPr>
          </a:p>
          <a:p>
            <a:pPr algn="l" marL="561339" indent="-280669" lvl="1">
              <a:lnSpc>
                <a:spcPts val="3171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Ausência de sup</a:t>
            </a:r>
            <a:r>
              <a:rPr lang="en-US" sz="25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orte personalizado para dúvidas</a:t>
            </a:r>
          </a:p>
          <a:p>
            <a:pPr algn="l">
              <a:lnSpc>
                <a:spcPts val="3171"/>
              </a:lnSpc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654894" y="2385150"/>
            <a:ext cx="1369156" cy="1148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2"/>
              </a:lnSpc>
              <a:spcBef>
                <a:spcPct val="0"/>
              </a:spcBef>
            </a:pPr>
            <a:r>
              <a:rPr lang="en-US" sz="670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▶️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467062" y="2282238"/>
            <a:ext cx="5463659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 strike="noStrike" u="non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Diferenciais do Projeto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643275" y="3299826"/>
            <a:ext cx="1246672" cy="669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✅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467062" y="4110722"/>
            <a:ext cx="1599097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Cursos práticos e simples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344451" y="3299826"/>
            <a:ext cx="1599097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🧠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344451" y="4120247"/>
            <a:ext cx="1599097" cy="860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Quiz interativo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219774" y="3299826"/>
            <a:ext cx="1599097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📜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163849" y="4157076"/>
            <a:ext cx="1710947" cy="123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Certificado de conclusão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469129" y="6006299"/>
            <a:ext cx="1599097" cy="69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💬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469129" y="6838149"/>
            <a:ext cx="159909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Área de feedbacks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399343" y="6015824"/>
            <a:ext cx="1599097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📞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8399343" y="6838149"/>
            <a:ext cx="1599097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Suporte para dúvidas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670588" y="6032334"/>
            <a:ext cx="697468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🎯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219774" y="6883234"/>
            <a:ext cx="159909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Design acessível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989453" y="2327957"/>
            <a:ext cx="4373761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Impacto Potencial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2989453" y="3643044"/>
            <a:ext cx="778353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❤️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3849615" y="3671619"/>
            <a:ext cx="3909091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Reduçã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da exclusão digital entre idosos.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029896" y="4776304"/>
            <a:ext cx="697468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💪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849615" y="4804879"/>
            <a:ext cx="3909091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Aument</a:t>
            </a: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da autoestima e independência tecnológica.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029896" y="5901524"/>
            <a:ext cx="819719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📘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3849615" y="5930099"/>
            <a:ext cx="5458755" cy="815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Estímulo ao aprendizado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contínuo.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3070339" y="7142949"/>
            <a:ext cx="697468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💻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849615" y="7047274"/>
            <a:ext cx="3282910" cy="123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Facilitação de acesso a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 digitais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(bancos, saúde…)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62176" y="8813595"/>
            <a:ext cx="945444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📱 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607620" y="8958375"/>
            <a:ext cx="1336434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Versão 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mobile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3597864" y="8813595"/>
            <a:ext cx="104632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🎥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4644185" y="8958375"/>
            <a:ext cx="3046456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Incluir mais vídeos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curtos nos cursos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8344451" y="8813595"/>
            <a:ext cx="104632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🤝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9390773" y="9026955"/>
            <a:ext cx="3046456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Parcerias com CRAS, escolas , etc ...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3204204" y="8878785"/>
            <a:ext cx="1046321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📢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4559650" y="9026955"/>
            <a:ext cx="3113331" cy="81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Divulgar o projeto em feiras de tecnologia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47920"/>
            <a:ext cx="16207704" cy="9791160"/>
          </a:xfrm>
          <a:custGeom>
            <a:avLst/>
            <a:gdLst/>
            <a:ahLst/>
            <a:cxnLst/>
            <a:rect r="r" b="b" t="t" l="l"/>
            <a:pathLst>
              <a:path h="9791160" w="16207704">
                <a:moveTo>
                  <a:pt x="0" y="0"/>
                </a:moveTo>
                <a:lnTo>
                  <a:pt x="16207704" y="0"/>
                </a:lnTo>
                <a:lnTo>
                  <a:pt x="16207704" y="9791160"/>
                </a:lnTo>
                <a:lnTo>
                  <a:pt x="0" y="9791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94" r="0" b="-3361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95639" y="2058568"/>
            <a:ext cx="15896722" cy="7531072"/>
          </a:xfrm>
          <a:custGeom>
            <a:avLst/>
            <a:gdLst/>
            <a:ahLst/>
            <a:cxnLst/>
            <a:rect r="r" b="b" t="t" l="l"/>
            <a:pathLst>
              <a:path h="7531072" w="15896722">
                <a:moveTo>
                  <a:pt x="0" y="0"/>
                </a:moveTo>
                <a:lnTo>
                  <a:pt x="15896722" y="0"/>
                </a:lnTo>
                <a:lnTo>
                  <a:pt x="15896722" y="7531072"/>
                </a:lnTo>
                <a:lnTo>
                  <a:pt x="0" y="75310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35293" y="82028"/>
            <a:ext cx="5761554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Quadro Kanban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14099" y="1091043"/>
            <a:ext cx="5803940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Demonstração no Trello: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78102" y="3522604"/>
            <a:ext cx="8331797" cy="6179093"/>
          </a:xfrm>
          <a:custGeom>
            <a:avLst/>
            <a:gdLst/>
            <a:ahLst/>
            <a:cxnLst/>
            <a:rect r="r" b="b" t="t" l="l"/>
            <a:pathLst>
              <a:path h="6179093" w="8331797">
                <a:moveTo>
                  <a:pt x="0" y="0"/>
                </a:moveTo>
                <a:lnTo>
                  <a:pt x="8331796" y="0"/>
                </a:lnTo>
                <a:lnTo>
                  <a:pt x="8331796" y="6179093"/>
                </a:lnTo>
                <a:lnTo>
                  <a:pt x="0" y="6179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9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03076" y="419417"/>
            <a:ext cx="12881849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Estrutura Analítica do Projeto (EAP)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57690" y="1585340"/>
            <a:ext cx="13572619" cy="1464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b="true" sz="4199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Dividimos o projeto em 5 fases principais para facilitar o gerenciamanto: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8150" y="2148143"/>
            <a:ext cx="15371700" cy="7778904"/>
          </a:xfrm>
          <a:custGeom>
            <a:avLst/>
            <a:gdLst/>
            <a:ahLst/>
            <a:cxnLst/>
            <a:rect r="r" b="b" t="t" l="l"/>
            <a:pathLst>
              <a:path h="7778904" w="15371700">
                <a:moveTo>
                  <a:pt x="0" y="0"/>
                </a:moveTo>
                <a:lnTo>
                  <a:pt x="15371700" y="0"/>
                </a:lnTo>
                <a:lnTo>
                  <a:pt x="15371700" y="7778904"/>
                </a:lnTo>
                <a:lnTo>
                  <a:pt x="0" y="7778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6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15460" y="257492"/>
            <a:ext cx="10057081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Cronograma Detalhado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48194" y="1266508"/>
            <a:ext cx="10191613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Demonstração no ProjectLibre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AE8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1142" y="2232863"/>
            <a:ext cx="16145717" cy="7296622"/>
          </a:xfrm>
          <a:custGeom>
            <a:avLst/>
            <a:gdLst/>
            <a:ahLst/>
            <a:cxnLst/>
            <a:rect r="r" b="b" t="t" l="l"/>
            <a:pathLst>
              <a:path h="7296622" w="16145717">
                <a:moveTo>
                  <a:pt x="0" y="0"/>
                </a:moveTo>
                <a:lnTo>
                  <a:pt x="16145716" y="0"/>
                </a:lnTo>
                <a:lnTo>
                  <a:pt x="16145716" y="7296622"/>
                </a:lnTo>
                <a:lnTo>
                  <a:pt x="0" y="7296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99063" y="257492"/>
            <a:ext cx="15489874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12229D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Caminho Crítico, Marcos e Recursos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48194" y="1266508"/>
            <a:ext cx="10191613" cy="72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b="true" sz="4200">
                <a:solidFill>
                  <a:srgbClr val="050A3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Demonstração no ProjectLibre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DAGqotlwxNA</dc:identifier>
  <dcterms:modified xsi:type="dcterms:W3CDTF">2011-08-01T06:04:30Z</dcterms:modified>
  <cp:revision>1</cp:revision>
  <dc:title>Tecnologia para 3° idade</dc:title>
</cp:coreProperties>
</file>